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85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8" d="100"/>
          <a:sy n="68" d="100"/>
        </p:scale>
        <p:origin x="9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hawar ihsan" userId="ad2978c004c6604c" providerId="LiveId" clId="{6FCD78F1-3124-4E67-9F67-17630F964783}"/>
    <pc:docChg chg="custSel addSld delSld modSld">
      <pc:chgData name="tahawar ihsan" userId="ad2978c004c6604c" providerId="LiveId" clId="{6FCD78F1-3124-4E67-9F67-17630F964783}" dt="2019-11-28T19:59:10.201" v="137" actId="1076"/>
      <pc:docMkLst>
        <pc:docMk/>
      </pc:docMkLst>
      <pc:sldChg chg="modSp">
        <pc:chgData name="tahawar ihsan" userId="ad2978c004c6604c" providerId="LiveId" clId="{6FCD78F1-3124-4E67-9F67-17630F964783}" dt="2019-11-28T19:57:17.009" v="135" actId="207"/>
        <pc:sldMkLst>
          <pc:docMk/>
          <pc:sldMk cId="4287751934" sldId="262"/>
        </pc:sldMkLst>
        <pc:spChg chg="mod">
          <ac:chgData name="tahawar ihsan" userId="ad2978c004c6604c" providerId="LiveId" clId="{6FCD78F1-3124-4E67-9F67-17630F964783}" dt="2019-11-28T19:57:17.009" v="135" actId="207"/>
          <ac:spMkLst>
            <pc:docMk/>
            <pc:sldMk cId="4287751934" sldId="262"/>
            <ac:spMk id="5" creationId="{15BFE26A-01FA-4A4C-AA51-A80C9C4BD2CC}"/>
          </ac:spMkLst>
        </pc:spChg>
      </pc:sldChg>
      <pc:sldChg chg="modSp">
        <pc:chgData name="tahawar ihsan" userId="ad2978c004c6604c" providerId="LiveId" clId="{6FCD78F1-3124-4E67-9F67-17630F964783}" dt="2019-11-28T19:36:40.533" v="61"/>
        <pc:sldMkLst>
          <pc:docMk/>
          <pc:sldMk cId="4142260228" sldId="264"/>
        </pc:sldMkLst>
        <pc:picChg chg="mod">
          <ac:chgData name="tahawar ihsan" userId="ad2978c004c6604c" providerId="LiveId" clId="{6FCD78F1-3124-4E67-9F67-17630F964783}" dt="2019-11-28T19:36:40.533" v="61"/>
          <ac:picMkLst>
            <pc:docMk/>
            <pc:sldMk cId="4142260228" sldId="264"/>
            <ac:picMk id="5" creationId="{20C125AF-CD43-4C5F-A1C2-E394444F2E46}"/>
          </ac:picMkLst>
        </pc:picChg>
      </pc:sldChg>
      <pc:sldChg chg="addSp modSp add setBg">
        <pc:chgData name="tahawar ihsan" userId="ad2978c004c6604c" providerId="LiveId" clId="{6FCD78F1-3124-4E67-9F67-17630F964783}" dt="2019-11-28T17:50:52.870" v="13" actId="255"/>
        <pc:sldMkLst>
          <pc:docMk/>
          <pc:sldMk cId="1705381807" sldId="266"/>
        </pc:sldMkLst>
        <pc:spChg chg="add mod">
          <ac:chgData name="tahawar ihsan" userId="ad2978c004c6604c" providerId="LiveId" clId="{6FCD78F1-3124-4E67-9F67-17630F964783}" dt="2019-11-28T17:49:44.314" v="10" actId="3062"/>
          <ac:spMkLst>
            <pc:docMk/>
            <pc:sldMk cId="1705381807" sldId="266"/>
            <ac:spMk id="2" creationId="{0167903F-097D-4991-90E4-EC07007D8806}"/>
          </ac:spMkLst>
        </pc:spChg>
        <pc:spChg chg="add mod">
          <ac:chgData name="tahawar ihsan" userId="ad2978c004c6604c" providerId="LiveId" clId="{6FCD78F1-3124-4E67-9F67-17630F964783}" dt="2019-11-28T17:50:52.870" v="13" actId="255"/>
          <ac:spMkLst>
            <pc:docMk/>
            <pc:sldMk cId="1705381807" sldId="266"/>
            <ac:spMk id="3" creationId="{EE2A3DF4-AD19-4CF5-8688-AE05F9555DA8}"/>
          </ac:spMkLst>
        </pc:spChg>
      </pc:sldChg>
      <pc:sldChg chg="addSp modSp add">
        <pc:chgData name="tahawar ihsan" userId="ad2978c004c6604c" providerId="LiveId" clId="{6FCD78F1-3124-4E67-9F67-17630F964783}" dt="2019-11-28T19:22:56.296" v="38" actId="1440"/>
        <pc:sldMkLst>
          <pc:docMk/>
          <pc:sldMk cId="4255049735" sldId="267"/>
        </pc:sldMkLst>
        <pc:spChg chg="add mod">
          <ac:chgData name="tahawar ihsan" userId="ad2978c004c6604c" providerId="LiveId" clId="{6FCD78F1-3124-4E67-9F67-17630F964783}" dt="2019-11-28T17:52:21.892" v="20" actId="2711"/>
          <ac:spMkLst>
            <pc:docMk/>
            <pc:sldMk cId="4255049735" sldId="267"/>
            <ac:spMk id="2" creationId="{DEFE46F6-E08B-4C07-ABD0-FECFBF81D534}"/>
          </ac:spMkLst>
        </pc:spChg>
        <pc:spChg chg="add mod">
          <ac:chgData name="tahawar ihsan" userId="ad2978c004c6604c" providerId="LiveId" clId="{6FCD78F1-3124-4E67-9F67-17630F964783}" dt="2019-11-28T17:58:54.010" v="25" actId="1076"/>
          <ac:spMkLst>
            <pc:docMk/>
            <pc:sldMk cId="4255049735" sldId="267"/>
            <ac:spMk id="3" creationId="{C6DEED6E-95A3-4D72-9948-BEC08CA5D21A}"/>
          </ac:spMkLst>
        </pc:spChg>
        <pc:spChg chg="add mod">
          <ac:chgData name="tahawar ihsan" userId="ad2978c004c6604c" providerId="LiveId" clId="{6FCD78F1-3124-4E67-9F67-17630F964783}" dt="2019-11-28T18:01:44.369" v="29" actId="1076"/>
          <ac:spMkLst>
            <pc:docMk/>
            <pc:sldMk cId="4255049735" sldId="267"/>
            <ac:spMk id="4" creationId="{A8E3A63B-D921-49FA-B2AC-1C2149A3FC41}"/>
          </ac:spMkLst>
        </pc:spChg>
        <pc:picChg chg="add mod">
          <ac:chgData name="tahawar ihsan" userId="ad2978c004c6604c" providerId="LiveId" clId="{6FCD78F1-3124-4E67-9F67-17630F964783}" dt="2019-11-28T19:22:56.296" v="38" actId="1440"/>
          <ac:picMkLst>
            <pc:docMk/>
            <pc:sldMk cId="4255049735" sldId="267"/>
            <ac:picMk id="6" creationId="{33083560-4551-43EB-A5CB-5F4F7C7659B8}"/>
          </ac:picMkLst>
        </pc:picChg>
      </pc:sldChg>
      <pc:sldChg chg="addSp modSp add">
        <pc:chgData name="tahawar ihsan" userId="ad2978c004c6604c" providerId="LiveId" clId="{6FCD78F1-3124-4E67-9F67-17630F964783}" dt="2019-11-28T19:35:47.169" v="59" actId="1440"/>
        <pc:sldMkLst>
          <pc:docMk/>
          <pc:sldMk cId="4132907549" sldId="268"/>
        </pc:sldMkLst>
        <pc:spChg chg="add mod">
          <ac:chgData name="tahawar ihsan" userId="ad2978c004c6604c" providerId="LiveId" clId="{6FCD78F1-3124-4E67-9F67-17630F964783}" dt="2019-11-28T19:30:20.352" v="49" actId="3062"/>
          <ac:spMkLst>
            <pc:docMk/>
            <pc:sldMk cId="4132907549" sldId="268"/>
            <ac:spMk id="2" creationId="{77E866DB-5900-4E4B-B593-A3E820E642EA}"/>
          </ac:spMkLst>
        </pc:spChg>
        <pc:spChg chg="add mod">
          <ac:chgData name="tahawar ihsan" userId="ad2978c004c6604c" providerId="LiveId" clId="{6FCD78F1-3124-4E67-9F67-17630F964783}" dt="2019-11-28T19:30:59.222" v="53" actId="207"/>
          <ac:spMkLst>
            <pc:docMk/>
            <pc:sldMk cId="4132907549" sldId="268"/>
            <ac:spMk id="3" creationId="{1BFE3547-85BB-4F3A-9C19-C569DA0427F6}"/>
          </ac:spMkLst>
        </pc:spChg>
        <pc:picChg chg="add mod">
          <ac:chgData name="tahawar ihsan" userId="ad2978c004c6604c" providerId="LiveId" clId="{6FCD78F1-3124-4E67-9F67-17630F964783}" dt="2019-11-28T19:35:47.169" v="59" actId="1440"/>
          <ac:picMkLst>
            <pc:docMk/>
            <pc:sldMk cId="4132907549" sldId="268"/>
            <ac:picMk id="5" creationId="{DCB43678-7BE4-47F4-BDE0-B88114F2A7A6}"/>
          </ac:picMkLst>
        </pc:picChg>
      </pc:sldChg>
      <pc:sldChg chg="addSp modSp add">
        <pc:chgData name="tahawar ihsan" userId="ad2978c004c6604c" providerId="LiveId" clId="{6FCD78F1-3124-4E67-9F67-17630F964783}" dt="2019-11-28T19:42:04.451" v="80" actId="5793"/>
        <pc:sldMkLst>
          <pc:docMk/>
          <pc:sldMk cId="2360175249" sldId="269"/>
        </pc:sldMkLst>
        <pc:spChg chg="add mod">
          <ac:chgData name="tahawar ihsan" userId="ad2978c004c6604c" providerId="LiveId" clId="{6FCD78F1-3124-4E67-9F67-17630F964783}" dt="2019-11-28T19:41:27.910" v="66" actId="207"/>
          <ac:spMkLst>
            <pc:docMk/>
            <pc:sldMk cId="2360175249" sldId="269"/>
            <ac:spMk id="2" creationId="{1301E71F-7309-4110-BFCD-0B39BEDB26E8}"/>
          </ac:spMkLst>
        </pc:spChg>
        <pc:spChg chg="add mod">
          <ac:chgData name="tahawar ihsan" userId="ad2978c004c6604c" providerId="LiveId" clId="{6FCD78F1-3124-4E67-9F67-17630F964783}" dt="2019-11-28T19:42:04.451" v="80" actId="5793"/>
          <ac:spMkLst>
            <pc:docMk/>
            <pc:sldMk cId="2360175249" sldId="269"/>
            <ac:spMk id="3" creationId="{F14F23A6-5AC2-4CAD-8C2B-675C3DC83907}"/>
          </ac:spMkLst>
        </pc:spChg>
      </pc:sldChg>
      <pc:sldChg chg="addSp modSp add">
        <pc:chgData name="tahawar ihsan" userId="ad2978c004c6604c" providerId="LiveId" clId="{6FCD78F1-3124-4E67-9F67-17630F964783}" dt="2019-11-28T19:46:45.609" v="120" actId="1076"/>
        <pc:sldMkLst>
          <pc:docMk/>
          <pc:sldMk cId="44609037" sldId="270"/>
        </pc:sldMkLst>
        <pc:spChg chg="add mod">
          <ac:chgData name="tahawar ihsan" userId="ad2978c004c6604c" providerId="LiveId" clId="{6FCD78F1-3124-4E67-9F67-17630F964783}" dt="2019-11-28T19:46:31.505" v="116" actId="1076"/>
          <ac:spMkLst>
            <pc:docMk/>
            <pc:sldMk cId="44609037" sldId="270"/>
            <ac:spMk id="4" creationId="{8D9C47E9-C27E-41CE-AFF0-32A7D553D3F6}"/>
          </ac:spMkLst>
        </pc:spChg>
        <pc:picChg chg="add mod">
          <ac:chgData name="tahawar ihsan" userId="ad2978c004c6604c" providerId="LiveId" clId="{6FCD78F1-3124-4E67-9F67-17630F964783}" dt="2019-11-28T19:46:37.745" v="118" actId="1076"/>
          <ac:picMkLst>
            <pc:docMk/>
            <pc:sldMk cId="44609037" sldId="270"/>
            <ac:picMk id="2" creationId="{928F80EC-EBA8-4600-96AD-1269686327D0}"/>
          </ac:picMkLst>
        </pc:picChg>
        <pc:picChg chg="add mod">
          <ac:chgData name="tahawar ihsan" userId="ad2978c004c6604c" providerId="LiveId" clId="{6FCD78F1-3124-4E67-9F67-17630F964783}" dt="2019-11-28T19:46:45.609" v="120" actId="1076"/>
          <ac:picMkLst>
            <pc:docMk/>
            <pc:sldMk cId="44609037" sldId="270"/>
            <ac:picMk id="3" creationId="{1D985719-2CA1-497F-82B2-30D41FCACFB2}"/>
          </ac:picMkLst>
        </pc:picChg>
      </pc:sldChg>
      <pc:sldChg chg="add del">
        <pc:chgData name="tahawar ihsan" userId="ad2978c004c6604c" providerId="LiveId" clId="{6FCD78F1-3124-4E67-9F67-17630F964783}" dt="2019-11-28T19:47:16.083" v="123" actId="2696"/>
        <pc:sldMkLst>
          <pc:docMk/>
          <pc:sldMk cId="1726030223" sldId="271"/>
        </pc:sldMkLst>
      </pc:sldChg>
      <pc:sldChg chg="add">
        <pc:chgData name="tahawar ihsan" userId="ad2978c004c6604c" providerId="LiveId" clId="{6FCD78F1-3124-4E67-9F67-17630F964783}" dt="2019-11-28T19:47:09.717" v="122"/>
        <pc:sldMkLst>
          <pc:docMk/>
          <pc:sldMk cId="4033598887" sldId="272"/>
        </pc:sldMkLst>
      </pc:sldChg>
      <pc:sldChg chg="addSp modSp add">
        <pc:chgData name="tahawar ihsan" userId="ad2978c004c6604c" providerId="LiveId" clId="{6FCD78F1-3124-4E67-9F67-17630F964783}" dt="2019-11-28T19:59:10.201" v="137" actId="1076"/>
        <pc:sldMkLst>
          <pc:docMk/>
          <pc:sldMk cId="4043282062" sldId="273"/>
        </pc:sldMkLst>
        <pc:picChg chg="add mod">
          <ac:chgData name="tahawar ihsan" userId="ad2978c004c6604c" providerId="LiveId" clId="{6FCD78F1-3124-4E67-9F67-17630F964783}" dt="2019-11-28T19:59:10.201" v="137" actId="1076"/>
          <ac:picMkLst>
            <pc:docMk/>
            <pc:sldMk cId="4043282062" sldId="273"/>
            <ac:picMk id="3" creationId="{DB7B87A3-13C3-4264-BAB4-64E404D3E166}"/>
          </ac:picMkLst>
        </pc:picChg>
        <pc:picChg chg="add mod">
          <ac:chgData name="tahawar ihsan" userId="ad2978c004c6604c" providerId="LiveId" clId="{6FCD78F1-3124-4E67-9F67-17630F964783}" dt="2019-11-28T19:53:51.015" v="131" actId="1440"/>
          <ac:picMkLst>
            <pc:docMk/>
            <pc:sldMk cId="4043282062" sldId="273"/>
            <ac:picMk id="5" creationId="{BBA17511-5ED7-48E8-AACE-8CFBE5C9EB0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98543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B4977-E8A2-4B0A-906D-520F955EFA1E}" type="datetimeFigureOut">
              <a:rPr lang="en-PK" smtClean="0"/>
              <a:t>28/11/2019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58007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177415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89460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2360680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4"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3391721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4"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368478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3768715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1634287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1227167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77609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4B4977-E8A2-4B0A-906D-520F955EFA1E}" type="datetimeFigureOut">
              <a:rPr lang="en-PK" smtClean="0"/>
              <a:t>28/11/2019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283121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4B4977-E8A2-4B0A-906D-520F955EFA1E}" type="datetimeFigureOut">
              <a:rPr lang="en-PK" smtClean="0"/>
              <a:t>28/11/2019</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100202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3"/>
          <p:cNvSpPr>
            <a:spLocks noGrp="1"/>
          </p:cNvSpPr>
          <p:nvPr>
            <p:ph type="ftr" sz="quarter" idx="11"/>
          </p:nvPr>
        </p:nvSpPr>
        <p:spPr/>
        <p:txBody>
          <a:bodyPr/>
          <a:lstStyle/>
          <a:p>
            <a:endParaRPr lang="en-PK"/>
          </a:p>
        </p:txBody>
      </p:sp>
      <p:sp>
        <p:nvSpPr>
          <p:cNvPr id="6" name="Slide Number Placeholder 4"/>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3490468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2"/>
          <p:cNvSpPr>
            <a:spLocks noGrp="1"/>
          </p:cNvSpPr>
          <p:nvPr>
            <p:ph type="ftr" sz="quarter" idx="11"/>
          </p:nvPr>
        </p:nvSpPr>
        <p:spPr/>
        <p:txBody>
          <a:bodyPr/>
          <a:lstStyle/>
          <a:p>
            <a:endParaRPr lang="en-PK"/>
          </a:p>
        </p:txBody>
      </p:sp>
      <p:sp>
        <p:nvSpPr>
          <p:cNvPr id="6" name="Slide Number Placeholder 3"/>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29699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F4B4977-E8A2-4B0A-906D-520F955EFA1E}" type="datetimeFigureOut">
              <a:rPr lang="en-PK" smtClean="0"/>
              <a:t>28/11/2019</a:t>
            </a:fld>
            <a:endParaRPr lang="en-PK"/>
          </a:p>
        </p:txBody>
      </p:sp>
      <p:sp>
        <p:nvSpPr>
          <p:cNvPr id="5" name="Footer Placeholder 5"/>
          <p:cNvSpPr>
            <a:spLocks noGrp="1"/>
          </p:cNvSpPr>
          <p:nvPr>
            <p:ph type="ftr" sz="quarter" idx="11"/>
          </p:nvPr>
        </p:nvSpPr>
        <p:spPr/>
        <p:txBody>
          <a:bodyPr/>
          <a:lstStyle/>
          <a:p>
            <a:endParaRPr lang="en-PK"/>
          </a:p>
        </p:txBody>
      </p:sp>
      <p:sp>
        <p:nvSpPr>
          <p:cNvPr id="6" name="Slide Number Placeholder 6"/>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734100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B4977-E8A2-4B0A-906D-520F955EFA1E}" type="datetimeFigureOut">
              <a:rPr lang="en-PK" smtClean="0"/>
              <a:t>28/11/2019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D3AF75C-86BA-490F-B4B1-67EAA9C3ED4B}" type="slidenum">
              <a:rPr lang="en-PK" smtClean="0"/>
              <a:t>‹#›</a:t>
            </a:fld>
            <a:endParaRPr lang="en-PK"/>
          </a:p>
        </p:txBody>
      </p:sp>
    </p:spTree>
    <p:extLst>
      <p:ext uri="{BB962C8B-B14F-4D97-AF65-F5344CB8AC3E}">
        <p14:creationId xmlns:p14="http://schemas.microsoft.com/office/powerpoint/2010/main" val="224341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F4B4977-E8A2-4B0A-906D-520F955EFA1E}" type="datetimeFigureOut">
              <a:rPr lang="en-PK" smtClean="0"/>
              <a:t>28/11/2019</a:t>
            </a:fld>
            <a:endParaRPr lang="en-PK"/>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PK"/>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D3AF75C-86BA-490F-B4B1-67EAA9C3ED4B}" type="slidenum">
              <a:rPr lang="en-PK" smtClean="0"/>
              <a:t>‹#›</a:t>
            </a:fld>
            <a:endParaRPr lang="en-PK"/>
          </a:p>
        </p:txBody>
      </p:sp>
    </p:spTree>
    <p:extLst>
      <p:ext uri="{BB962C8B-B14F-4D97-AF65-F5344CB8AC3E}">
        <p14:creationId xmlns:p14="http://schemas.microsoft.com/office/powerpoint/2010/main" val="377810528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hyperlink" Target="https://www.youtube.com/watch?v=T6v47CmRA7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boingboing.net/2014/05/29/spacex-unveils-new-dragon-2-sp.html"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ucisphilippines.press/2018/07/elon-musk-revealed-his-plans-to.html" TargetMode="Externa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2E9F7-7F94-4504-8CF1-F1EF21CB9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427538"/>
            <a:ext cx="11057205" cy="60029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Rectangle 2">
            <a:extLst>
              <a:ext uri="{FF2B5EF4-FFF2-40B4-BE49-F238E27FC236}">
                <a16:creationId xmlns:a16="http://schemas.microsoft.com/office/drawing/2014/main" id="{9D5715B8-C659-4967-8CCC-268DDAEF06A3}"/>
              </a:ext>
            </a:extLst>
          </p:cNvPr>
          <p:cNvSpPr/>
          <p:nvPr/>
        </p:nvSpPr>
        <p:spPr>
          <a:xfrm>
            <a:off x="10438228" y="0"/>
            <a:ext cx="675249" cy="11394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16406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67903F-097D-4991-90E4-EC07007D8806}"/>
              </a:ext>
            </a:extLst>
          </p:cNvPr>
          <p:cNvSpPr/>
          <p:nvPr/>
        </p:nvSpPr>
        <p:spPr>
          <a:xfrm>
            <a:off x="598463" y="1021638"/>
            <a:ext cx="6354625" cy="523220"/>
          </a:xfrm>
          <a:prstGeom prst="rect">
            <a:avLst/>
          </a:prstGeom>
        </p:spPr>
        <p:txBody>
          <a:bodyPr wrap="none">
            <a:spAutoFit/>
          </a:bodyPr>
          <a:lstStyle/>
          <a:p>
            <a:r>
              <a:rPr lang="en-US" sz="2800" dirty="0">
                <a:ln w="0"/>
                <a:effectLst>
                  <a:outerShdw blurRad="38100" dist="19050" dir="2700000" algn="tl" rotWithShape="0">
                    <a:schemeClr val="dk1">
                      <a:alpha val="40000"/>
                    </a:schemeClr>
                  </a:outerShdw>
                </a:effectLst>
                <a:latin typeface="Algerian" panose="04020705040A02060702" pitchFamily="82" charset="0"/>
              </a:rPr>
              <a:t>What is the purpose of </a:t>
            </a:r>
            <a:r>
              <a:rPr lang="en-US" sz="2800" dirty="0" err="1">
                <a:ln w="0"/>
                <a:effectLst>
                  <a:outerShdw blurRad="38100" dist="19050" dir="2700000" algn="tl" rotWithShape="0">
                    <a:schemeClr val="dk1">
                      <a:alpha val="40000"/>
                    </a:schemeClr>
                  </a:outerShdw>
                </a:effectLst>
                <a:latin typeface="Algerian" panose="04020705040A02060702" pitchFamily="82" charset="0"/>
              </a:rPr>
              <a:t>Starlink</a:t>
            </a:r>
            <a:r>
              <a:rPr lang="en-US" sz="2800" dirty="0">
                <a:ln w="0"/>
                <a:effectLst>
                  <a:outerShdw blurRad="38100" dist="19050" dir="2700000" algn="tl" rotWithShape="0">
                    <a:schemeClr val="dk1">
                      <a:alpha val="40000"/>
                    </a:schemeClr>
                  </a:outerShdw>
                </a:effectLst>
                <a:latin typeface="Algerian" panose="04020705040A02060702" pitchFamily="82" charset="0"/>
              </a:rPr>
              <a:t>?</a:t>
            </a:r>
            <a:endParaRPr lang="en-PK" sz="2800" dirty="0">
              <a:ln w="0"/>
              <a:effectLst>
                <a:outerShdw blurRad="38100" dist="19050" dir="2700000" algn="tl" rotWithShape="0">
                  <a:schemeClr val="dk1">
                    <a:alpha val="40000"/>
                  </a:schemeClr>
                </a:outerShdw>
              </a:effectLst>
              <a:latin typeface="Algerian" panose="04020705040A02060702" pitchFamily="82" charset="0"/>
            </a:endParaRPr>
          </a:p>
        </p:txBody>
      </p:sp>
      <p:sp>
        <p:nvSpPr>
          <p:cNvPr id="3" name="Rectangle 2">
            <a:extLst>
              <a:ext uri="{FF2B5EF4-FFF2-40B4-BE49-F238E27FC236}">
                <a16:creationId xmlns:a16="http://schemas.microsoft.com/office/drawing/2014/main" id="{EE2A3DF4-AD19-4CF5-8688-AE05F9555DA8}"/>
              </a:ext>
            </a:extLst>
          </p:cNvPr>
          <p:cNvSpPr/>
          <p:nvPr/>
        </p:nvSpPr>
        <p:spPr>
          <a:xfrm>
            <a:off x="994117" y="2802877"/>
            <a:ext cx="6096000" cy="2677656"/>
          </a:xfrm>
          <a:prstGeom prst="rect">
            <a:avLst/>
          </a:prstGeom>
        </p:spPr>
        <p:txBody>
          <a:bodyPr>
            <a:spAutoFit/>
          </a:bodyPr>
          <a:lstStyle/>
          <a:p>
            <a:r>
              <a:rPr lang="en-US" sz="2400" dirty="0">
                <a:solidFill>
                  <a:srgbClr val="222222"/>
                </a:solidFill>
                <a:latin typeface="arial" panose="020B0604020202020204" pitchFamily="34" charset="0"/>
              </a:rPr>
              <a:t>The </a:t>
            </a:r>
            <a:r>
              <a:rPr lang="en-US" sz="2400" b="1" dirty="0">
                <a:solidFill>
                  <a:srgbClr val="222222"/>
                </a:solidFill>
                <a:latin typeface="arial" panose="020B0604020202020204" pitchFamily="34" charset="0"/>
              </a:rPr>
              <a:t>goal</a:t>
            </a:r>
            <a:r>
              <a:rPr lang="en-US" sz="2400" dirty="0">
                <a:solidFill>
                  <a:srgbClr val="222222"/>
                </a:solidFill>
                <a:latin typeface="arial" panose="020B0604020202020204" pitchFamily="34" charset="0"/>
              </a:rPr>
              <a:t> is to finish the project in 2027, thereby blanketing the Earth with high-speed, low-latency, and affordable internet access. Even partial deployment of </a:t>
            </a:r>
            <a:r>
              <a:rPr lang="en-US" sz="2400" b="1" dirty="0" err="1">
                <a:solidFill>
                  <a:srgbClr val="222222"/>
                </a:solidFill>
                <a:latin typeface="arial" panose="020B0604020202020204" pitchFamily="34" charset="0"/>
              </a:rPr>
              <a:t>Starlink</a:t>
            </a:r>
            <a:r>
              <a:rPr lang="en-US" sz="2400" dirty="0">
                <a:solidFill>
                  <a:srgbClr val="222222"/>
                </a:solidFill>
                <a:latin typeface="arial" panose="020B0604020202020204" pitchFamily="34" charset="0"/>
              </a:rPr>
              <a:t> would benefit the financial sector and bring pervasive broadband internet to rural and remote areas</a:t>
            </a:r>
            <a:r>
              <a:rPr lang="en-US" dirty="0">
                <a:solidFill>
                  <a:srgbClr val="222222"/>
                </a:solidFill>
                <a:latin typeface="arial" panose="020B0604020202020204" pitchFamily="34" charset="0"/>
              </a:rPr>
              <a:t>.</a:t>
            </a:r>
            <a:endParaRPr lang="en-PK" dirty="0"/>
          </a:p>
        </p:txBody>
      </p:sp>
    </p:spTree>
    <p:extLst>
      <p:ext uri="{BB962C8B-B14F-4D97-AF65-F5344CB8AC3E}">
        <p14:creationId xmlns:p14="http://schemas.microsoft.com/office/powerpoint/2010/main" val="170538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FE46F6-E08B-4C07-ABD0-FECFBF81D534}"/>
              </a:ext>
            </a:extLst>
          </p:cNvPr>
          <p:cNvSpPr/>
          <p:nvPr/>
        </p:nvSpPr>
        <p:spPr>
          <a:xfrm>
            <a:off x="1147103" y="1274857"/>
            <a:ext cx="6779420" cy="523220"/>
          </a:xfrm>
          <a:prstGeom prst="rect">
            <a:avLst/>
          </a:prstGeom>
        </p:spPr>
        <p:txBody>
          <a:bodyPr wrap="none">
            <a:spAutoFit/>
          </a:bodyPr>
          <a:lstStyle/>
          <a:p>
            <a:r>
              <a:rPr lang="en-US" sz="2800" dirty="0">
                <a:latin typeface="Algerian" panose="04020705040A02060702" pitchFamily="82" charset="0"/>
              </a:rPr>
              <a:t>How large is a </a:t>
            </a:r>
            <a:r>
              <a:rPr lang="en-US" sz="2800" dirty="0" err="1">
                <a:latin typeface="Algerian" panose="04020705040A02060702" pitchFamily="82" charset="0"/>
              </a:rPr>
              <a:t>Starlink</a:t>
            </a:r>
            <a:r>
              <a:rPr lang="en-US" sz="2800" dirty="0">
                <a:latin typeface="Algerian" panose="04020705040A02060702" pitchFamily="82" charset="0"/>
              </a:rPr>
              <a:t> satellite?</a:t>
            </a:r>
            <a:endParaRPr lang="en-PK" sz="2800" dirty="0">
              <a:latin typeface="Algerian" panose="04020705040A02060702" pitchFamily="82" charset="0"/>
            </a:endParaRPr>
          </a:p>
        </p:txBody>
      </p:sp>
      <p:sp>
        <p:nvSpPr>
          <p:cNvPr id="3" name="Rectangle 2">
            <a:extLst>
              <a:ext uri="{FF2B5EF4-FFF2-40B4-BE49-F238E27FC236}">
                <a16:creationId xmlns:a16="http://schemas.microsoft.com/office/drawing/2014/main" id="{C6DEED6E-95A3-4D72-9948-BEC08CA5D21A}"/>
              </a:ext>
            </a:extLst>
          </p:cNvPr>
          <p:cNvSpPr/>
          <p:nvPr/>
        </p:nvSpPr>
        <p:spPr>
          <a:xfrm>
            <a:off x="1147103" y="2629711"/>
            <a:ext cx="6096000" cy="1015663"/>
          </a:xfrm>
          <a:prstGeom prst="rect">
            <a:avLst/>
          </a:prstGeom>
        </p:spPr>
        <p:txBody>
          <a:bodyPr>
            <a:spAutoFit/>
          </a:bodyPr>
          <a:lstStyle/>
          <a:p>
            <a:r>
              <a:rPr lang="en-US" sz="2000" dirty="0">
                <a:latin typeface="Georgia" panose="02040502050405020303" pitchFamily="18" charset="0"/>
              </a:rPr>
              <a:t>SpaceX launched the first 60 satellites for an internet constellation that could ultimately number 12,000 on a Falcon 9 rocket</a:t>
            </a:r>
            <a:endParaRPr lang="en-PK" sz="2000" dirty="0"/>
          </a:p>
        </p:txBody>
      </p:sp>
      <p:sp>
        <p:nvSpPr>
          <p:cNvPr id="4" name="Rectangle 3">
            <a:extLst>
              <a:ext uri="{FF2B5EF4-FFF2-40B4-BE49-F238E27FC236}">
                <a16:creationId xmlns:a16="http://schemas.microsoft.com/office/drawing/2014/main" id="{A8E3A63B-D921-49FA-B2AC-1C2149A3FC41}"/>
              </a:ext>
            </a:extLst>
          </p:cNvPr>
          <p:cNvSpPr/>
          <p:nvPr/>
        </p:nvSpPr>
        <p:spPr>
          <a:xfrm>
            <a:off x="1147103" y="3859595"/>
            <a:ext cx="6096000" cy="1200329"/>
          </a:xfrm>
          <a:prstGeom prst="rect">
            <a:avLst/>
          </a:prstGeom>
        </p:spPr>
        <p:txBody>
          <a:bodyPr>
            <a:spAutoFit/>
          </a:bodyPr>
          <a:lstStyle/>
          <a:p>
            <a:r>
              <a:rPr lang="en-US" dirty="0">
                <a:latin typeface="Georgia" panose="02040502050405020303" pitchFamily="18" charset="0"/>
              </a:rPr>
              <a:t>Each </a:t>
            </a:r>
            <a:r>
              <a:rPr lang="en-US" dirty="0" err="1">
                <a:latin typeface="Georgia" panose="02040502050405020303" pitchFamily="18" charset="0"/>
              </a:rPr>
              <a:t>Starlink</a:t>
            </a:r>
            <a:r>
              <a:rPr lang="en-US" dirty="0">
                <a:latin typeface="Georgia" panose="02040502050405020303" pitchFamily="18" charset="0"/>
              </a:rPr>
              <a:t> satellite launched May 23 weighs roughly 227 kilograms. Collectively they are expected to deliver 1 terabit per second of usable capacity, and 2.5 to 3 terabits per second of total capacity.</a:t>
            </a:r>
            <a:endParaRPr lang="en-PK" dirty="0"/>
          </a:p>
        </p:txBody>
      </p:sp>
      <p:pic>
        <p:nvPicPr>
          <p:cNvPr id="6" name="Picture 5">
            <a:extLst>
              <a:ext uri="{FF2B5EF4-FFF2-40B4-BE49-F238E27FC236}">
                <a16:creationId xmlns:a16="http://schemas.microsoft.com/office/drawing/2014/main" id="{33083560-4551-43EB-A5CB-5F4F7C765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811" y="2208628"/>
            <a:ext cx="4217899" cy="3515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5504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E866DB-5900-4E4B-B593-A3E820E642EA}"/>
              </a:ext>
            </a:extLst>
          </p:cNvPr>
          <p:cNvSpPr/>
          <p:nvPr/>
        </p:nvSpPr>
        <p:spPr>
          <a:xfrm>
            <a:off x="534573" y="909097"/>
            <a:ext cx="7737230" cy="523220"/>
          </a:xfrm>
          <a:prstGeom prst="rect">
            <a:avLst/>
          </a:prstGeom>
        </p:spPr>
        <p:txBody>
          <a:bodyPr wrap="square">
            <a:spAutoFit/>
          </a:bodyPr>
          <a:lstStyle/>
          <a:p>
            <a:r>
              <a:rPr lang="en-US" sz="2800" dirty="0">
                <a:ln w="0"/>
                <a:effectLst>
                  <a:outerShdw blurRad="38100" dist="19050" dir="2700000" algn="tl" rotWithShape="0">
                    <a:schemeClr val="dk1">
                      <a:alpha val="40000"/>
                    </a:schemeClr>
                  </a:outerShdw>
                </a:effectLst>
                <a:latin typeface="Algerian" panose="04020705040A02060702" pitchFamily="82" charset="0"/>
              </a:rPr>
              <a:t>Will </a:t>
            </a:r>
            <a:r>
              <a:rPr lang="en-US" sz="2800" dirty="0" err="1">
                <a:ln w="0"/>
                <a:effectLst>
                  <a:outerShdw blurRad="38100" dist="19050" dir="2700000" algn="tl" rotWithShape="0">
                    <a:schemeClr val="dk1">
                      <a:alpha val="40000"/>
                    </a:schemeClr>
                  </a:outerShdw>
                </a:effectLst>
                <a:latin typeface="Algerian" panose="04020705040A02060702" pitchFamily="82" charset="0"/>
              </a:rPr>
              <a:t>Starlink</a:t>
            </a:r>
            <a:r>
              <a:rPr lang="en-US" sz="2800" dirty="0">
                <a:ln w="0"/>
                <a:effectLst>
                  <a:outerShdw blurRad="38100" dist="19050" dir="2700000" algn="tl" rotWithShape="0">
                    <a:schemeClr val="dk1">
                      <a:alpha val="40000"/>
                    </a:schemeClr>
                  </a:outerShdw>
                </a:effectLst>
                <a:latin typeface="Algerian" panose="04020705040A02060702" pitchFamily="82" charset="0"/>
              </a:rPr>
              <a:t> work with cell phones?</a:t>
            </a:r>
            <a:endParaRPr lang="en-PK" sz="2800" dirty="0">
              <a:ln w="0"/>
              <a:effectLst>
                <a:outerShdw blurRad="38100" dist="19050" dir="2700000" algn="tl" rotWithShape="0">
                  <a:schemeClr val="dk1">
                    <a:alpha val="40000"/>
                  </a:schemeClr>
                </a:outerShdw>
              </a:effectLst>
              <a:latin typeface="Algerian" panose="04020705040A02060702" pitchFamily="82" charset="0"/>
            </a:endParaRPr>
          </a:p>
        </p:txBody>
      </p:sp>
      <p:sp>
        <p:nvSpPr>
          <p:cNvPr id="3" name="Rectangle 2">
            <a:extLst>
              <a:ext uri="{FF2B5EF4-FFF2-40B4-BE49-F238E27FC236}">
                <a16:creationId xmlns:a16="http://schemas.microsoft.com/office/drawing/2014/main" id="{1BFE3547-85BB-4F3A-9C19-C569DA0427F6}"/>
              </a:ext>
            </a:extLst>
          </p:cNvPr>
          <p:cNvSpPr/>
          <p:nvPr/>
        </p:nvSpPr>
        <p:spPr>
          <a:xfrm>
            <a:off x="937846" y="2551837"/>
            <a:ext cx="6096000" cy="2246769"/>
          </a:xfrm>
          <a:prstGeom prst="rect">
            <a:avLst/>
          </a:prstGeom>
        </p:spPr>
        <p:txBody>
          <a:bodyPr>
            <a:spAutoFit/>
          </a:bodyPr>
          <a:lstStyle/>
          <a:p>
            <a:r>
              <a:rPr lang="en-US" sz="2000" dirty="0">
                <a:latin typeface="arial" panose="020B0604020202020204" pitchFamily="34" charset="0"/>
              </a:rPr>
              <a:t>Your </a:t>
            </a:r>
            <a:r>
              <a:rPr lang="en-US" sz="2000" b="1" dirty="0">
                <a:latin typeface="arial" panose="020B0604020202020204" pitchFamily="34" charset="0"/>
              </a:rPr>
              <a:t>phone does</a:t>
            </a:r>
            <a:r>
              <a:rPr lang="en-US" sz="2000" dirty="0">
                <a:latin typeface="arial" panose="020B0604020202020204" pitchFamily="34" charset="0"/>
              </a:rPr>
              <a:t> not have enough power </a:t>
            </a:r>
            <a:r>
              <a:rPr lang="en-US" sz="2000" b="1" dirty="0">
                <a:latin typeface="arial" panose="020B0604020202020204" pitchFamily="34" charset="0"/>
              </a:rPr>
              <a:t>to</a:t>
            </a:r>
            <a:r>
              <a:rPr lang="en-US" sz="2000" dirty="0">
                <a:latin typeface="arial" panose="020B0604020202020204" pitchFamily="34" charset="0"/>
              </a:rPr>
              <a:t> beam a signal up </a:t>
            </a:r>
            <a:r>
              <a:rPr lang="en-US" sz="2000" b="1" dirty="0">
                <a:latin typeface="arial" panose="020B0604020202020204" pitchFamily="34" charset="0"/>
              </a:rPr>
              <a:t>to</a:t>
            </a:r>
            <a:r>
              <a:rPr lang="en-US" sz="2000" dirty="0">
                <a:latin typeface="arial" panose="020B0604020202020204" pitchFamily="34" charset="0"/>
              </a:rPr>
              <a:t> LEO where the satellites are, so your </a:t>
            </a:r>
            <a:r>
              <a:rPr lang="en-US" sz="2000" b="1" dirty="0">
                <a:latin typeface="arial" panose="020B0604020202020204" pitchFamily="34" charset="0"/>
              </a:rPr>
              <a:t>phone</a:t>
            </a:r>
            <a:r>
              <a:rPr lang="en-US" sz="2000" dirty="0">
                <a:latin typeface="arial" panose="020B0604020202020204" pitchFamily="34" charset="0"/>
              </a:rPr>
              <a:t> by itself cannot connect </a:t>
            </a:r>
            <a:r>
              <a:rPr lang="en-US" sz="2000" b="1" dirty="0">
                <a:latin typeface="arial" panose="020B0604020202020204" pitchFamily="34" charset="0"/>
              </a:rPr>
              <a:t>to</a:t>
            </a:r>
            <a:r>
              <a:rPr lang="en-US" sz="2000" dirty="0">
                <a:latin typeface="arial" panose="020B0604020202020204" pitchFamily="34" charset="0"/>
              </a:rPr>
              <a:t> the network. ... </a:t>
            </a:r>
            <a:r>
              <a:rPr lang="en-US" sz="2000" b="1" dirty="0" err="1">
                <a:latin typeface="arial" panose="020B0604020202020204" pitchFamily="34" charset="0"/>
              </a:rPr>
              <a:t>Starlink</a:t>
            </a:r>
            <a:r>
              <a:rPr lang="en-US" sz="2000" dirty="0">
                <a:latin typeface="arial" panose="020B0604020202020204" pitchFamily="34" charset="0"/>
              </a:rPr>
              <a:t> isn't intended </a:t>
            </a:r>
            <a:r>
              <a:rPr lang="en-US" sz="2000" b="1" dirty="0">
                <a:latin typeface="arial" panose="020B0604020202020204" pitchFamily="34" charset="0"/>
              </a:rPr>
              <a:t>to work</a:t>
            </a:r>
            <a:r>
              <a:rPr lang="en-US" sz="2000" dirty="0">
                <a:latin typeface="arial" panose="020B0604020202020204" pitchFamily="34" charset="0"/>
              </a:rPr>
              <a:t> that way, but Iridium </a:t>
            </a:r>
            <a:r>
              <a:rPr lang="en-US" sz="2000" b="1" dirty="0">
                <a:latin typeface="arial" panose="020B0604020202020204" pitchFamily="34" charset="0"/>
              </a:rPr>
              <a:t>phones work</a:t>
            </a:r>
            <a:r>
              <a:rPr lang="en-US" sz="2000" dirty="0">
                <a:latin typeface="arial" panose="020B0604020202020204" pitchFamily="34" charset="0"/>
              </a:rPr>
              <a:t> just fine. It's all about power levels and the frequency of the signal, not just the orbit.</a:t>
            </a:r>
            <a:endParaRPr lang="en-PK" sz="2000" dirty="0"/>
          </a:p>
        </p:txBody>
      </p:sp>
      <p:pic>
        <p:nvPicPr>
          <p:cNvPr id="5" name="Picture 4">
            <a:extLst>
              <a:ext uri="{FF2B5EF4-FFF2-40B4-BE49-F238E27FC236}">
                <a16:creationId xmlns:a16="http://schemas.microsoft.com/office/drawing/2014/main" id="{DCB43678-7BE4-47F4-BDE0-B88114F2A7A6}"/>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42226" y="2356412"/>
            <a:ext cx="3260455" cy="2442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32907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1E71F-7309-4110-BFCD-0B39BEDB26E8}"/>
              </a:ext>
            </a:extLst>
          </p:cNvPr>
          <p:cNvSpPr/>
          <p:nvPr/>
        </p:nvSpPr>
        <p:spPr>
          <a:xfrm>
            <a:off x="1236677" y="810623"/>
            <a:ext cx="4496744" cy="461665"/>
          </a:xfrm>
          <a:prstGeom prst="rect">
            <a:avLst/>
          </a:prstGeom>
        </p:spPr>
        <p:txBody>
          <a:bodyPr wrap="none">
            <a:spAutoFit/>
          </a:bodyPr>
          <a:lstStyle/>
          <a:p>
            <a:r>
              <a:rPr lang="en-US" sz="2400" dirty="0">
                <a:latin typeface="arial" panose="020B0604020202020204" pitchFamily="34" charset="0"/>
              </a:rPr>
              <a:t>How can I access free internet?</a:t>
            </a:r>
            <a:endParaRPr lang="en-PK" sz="2400" dirty="0"/>
          </a:p>
        </p:txBody>
      </p:sp>
      <p:sp>
        <p:nvSpPr>
          <p:cNvPr id="3" name="Rectangle 2">
            <a:extLst>
              <a:ext uri="{FF2B5EF4-FFF2-40B4-BE49-F238E27FC236}">
                <a16:creationId xmlns:a16="http://schemas.microsoft.com/office/drawing/2014/main" id="{F14F23A6-5AC2-4CAD-8C2B-675C3DC83907}"/>
              </a:ext>
            </a:extLst>
          </p:cNvPr>
          <p:cNvSpPr/>
          <p:nvPr/>
        </p:nvSpPr>
        <p:spPr>
          <a:xfrm>
            <a:off x="1036320" y="2291084"/>
            <a:ext cx="6096000" cy="2585323"/>
          </a:xfrm>
          <a:prstGeom prst="rect">
            <a:avLst/>
          </a:prstGeom>
        </p:spPr>
        <p:txBody>
          <a:bodyPr>
            <a:spAutoFit/>
          </a:bodyPr>
          <a:lstStyle/>
          <a:p>
            <a:r>
              <a:rPr lang="en-US" b="1" dirty="0">
                <a:latin typeface="arial" panose="020B0604020202020204" pitchFamily="34" charset="0"/>
              </a:rPr>
              <a:t>Steps</a:t>
            </a:r>
            <a:endParaRPr lang="en-US" dirty="0">
              <a:latin typeface="arial" panose="020B0604020202020204" pitchFamily="34" charset="0"/>
            </a:endParaRPr>
          </a:p>
          <a:p>
            <a:pPr>
              <a:buFont typeface="+mj-lt"/>
              <a:buAutoNum type="arabicPeriod"/>
            </a:pPr>
            <a:r>
              <a:rPr lang="en-US" dirty="0">
                <a:latin typeface="arial" panose="020B0604020202020204" pitchFamily="34" charset="0"/>
              </a:rPr>
              <a:t>Search for free Internet on a hotspot database. ...</a:t>
            </a:r>
          </a:p>
          <a:p>
            <a:pPr>
              <a:buFont typeface="+mj-lt"/>
              <a:buAutoNum type="arabicPeriod"/>
            </a:pPr>
            <a:r>
              <a:rPr lang="en-US" dirty="0">
                <a:latin typeface="arial" panose="020B0604020202020204" pitchFamily="34" charset="0"/>
              </a:rPr>
              <a:t>Use your phone's data as a hotspot. ...</a:t>
            </a:r>
          </a:p>
          <a:p>
            <a:pPr>
              <a:buFont typeface="+mj-lt"/>
              <a:buAutoNum type="arabicPeriod"/>
            </a:pPr>
            <a:r>
              <a:rPr lang="en-US" dirty="0">
                <a:latin typeface="arial" panose="020B0604020202020204" pitchFamily="34" charset="0"/>
              </a:rPr>
              <a:t>Check to see if your cable company offers free hotspots.</a:t>
            </a:r>
          </a:p>
          <a:p>
            <a:endParaRPr lang="en-US" dirty="0">
              <a:latin typeface="arial" panose="020B0604020202020204" pitchFamily="34" charset="0"/>
            </a:endParaRPr>
          </a:p>
          <a:p>
            <a:pPr>
              <a:buFont typeface="+mj-lt"/>
              <a:buAutoNum type="arabicPeriod"/>
            </a:pPr>
            <a:r>
              <a:rPr lang="en-US" dirty="0">
                <a:latin typeface="arial" panose="020B0604020202020204" pitchFamily="34" charset="0"/>
              </a:rPr>
              <a:t>Use a free trial Internet service. ...</a:t>
            </a:r>
          </a:p>
          <a:p>
            <a:pPr>
              <a:buFont typeface="+mj-lt"/>
              <a:buAutoNum type="arabicPeriod"/>
            </a:pPr>
            <a:r>
              <a:rPr lang="en-US" dirty="0">
                <a:latin typeface="arial" panose="020B0604020202020204" pitchFamily="34" charset="0"/>
              </a:rPr>
              <a:t>Exchange chores for Internet access. ...</a:t>
            </a:r>
          </a:p>
          <a:p>
            <a:pPr>
              <a:buFont typeface="+mj-lt"/>
              <a:buAutoNum type="arabicPeriod"/>
            </a:pPr>
            <a:r>
              <a:rPr lang="en-US" dirty="0">
                <a:latin typeface="arial" panose="020B0604020202020204" pitchFamily="34" charset="0"/>
              </a:rPr>
              <a:t>Find a local store or business in which to work. ...</a:t>
            </a:r>
          </a:p>
          <a:p>
            <a:pPr>
              <a:buFont typeface="+mj-lt"/>
              <a:buAutoNum type="arabicPeriod"/>
            </a:pPr>
            <a:r>
              <a:rPr lang="en-US" dirty="0">
                <a:latin typeface="arial" panose="020B0604020202020204" pitchFamily="34" charset="0"/>
              </a:rPr>
              <a:t>Look for Wi-Fi while you wait.</a:t>
            </a:r>
            <a:endParaRPr lang="en-US" b="0" i="0" dirty="0">
              <a:effectLst/>
              <a:latin typeface="arial" panose="020B0604020202020204" pitchFamily="34" charset="0"/>
            </a:endParaRPr>
          </a:p>
        </p:txBody>
      </p:sp>
    </p:spTree>
    <p:extLst>
      <p:ext uri="{BB962C8B-B14F-4D97-AF65-F5344CB8AC3E}">
        <p14:creationId xmlns:p14="http://schemas.microsoft.com/office/powerpoint/2010/main" val="236017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8F80EC-EBA8-4600-96AD-1269686327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631" y="2568714"/>
            <a:ext cx="4105216" cy="26354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985719-2CA1-497F-82B2-30D41FCACFB2}"/>
              </a:ext>
            </a:extLst>
          </p:cNvPr>
          <p:cNvPicPr>
            <a:picLocks noChangeAspect="1"/>
          </p:cNvPicPr>
          <p:nvPr/>
        </p:nvPicPr>
        <p:blipFill>
          <a:blip r:embed="rId3"/>
          <a:stretch>
            <a:fillRect/>
          </a:stretch>
        </p:blipFill>
        <p:spPr>
          <a:xfrm>
            <a:off x="7884654" y="2568713"/>
            <a:ext cx="3301378" cy="2635464"/>
          </a:xfrm>
          <a:prstGeom prst="rect">
            <a:avLst/>
          </a:prstGeom>
        </p:spPr>
      </p:pic>
      <p:sp>
        <p:nvSpPr>
          <p:cNvPr id="4" name="TextBox 3">
            <a:extLst>
              <a:ext uri="{FF2B5EF4-FFF2-40B4-BE49-F238E27FC236}">
                <a16:creationId xmlns:a16="http://schemas.microsoft.com/office/drawing/2014/main" id="{8D9C47E9-C27E-41CE-AFF0-32A7D553D3F6}"/>
              </a:ext>
            </a:extLst>
          </p:cNvPr>
          <p:cNvSpPr txBox="1"/>
          <p:nvPr/>
        </p:nvSpPr>
        <p:spPr>
          <a:xfrm>
            <a:off x="1139484" y="1069144"/>
            <a:ext cx="4105216" cy="369332"/>
          </a:xfrm>
          <a:prstGeom prst="rect">
            <a:avLst/>
          </a:prstGeom>
          <a:noFill/>
        </p:spPr>
        <p:txBody>
          <a:bodyPr wrap="square" rtlCol="0">
            <a:spAutoFit/>
          </a:bodyPr>
          <a:lstStyle/>
          <a:p>
            <a:r>
              <a:rPr lang="en-US" dirty="0"/>
              <a:t>Can We see </a:t>
            </a:r>
            <a:r>
              <a:rPr lang="en-US" dirty="0" err="1"/>
              <a:t>starlink</a:t>
            </a:r>
            <a:r>
              <a:rPr lang="en-US" dirty="0"/>
              <a:t>?</a:t>
            </a:r>
            <a:endParaRPr lang="en-PK" dirty="0"/>
          </a:p>
        </p:txBody>
      </p:sp>
    </p:spTree>
    <p:extLst>
      <p:ext uri="{BB962C8B-B14F-4D97-AF65-F5344CB8AC3E}">
        <p14:creationId xmlns:p14="http://schemas.microsoft.com/office/powerpoint/2010/main" val="44609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49A10-E404-4F52-B1B6-4F163DEC3C14}"/>
              </a:ext>
            </a:extLst>
          </p:cNvPr>
          <p:cNvSpPr/>
          <p:nvPr/>
        </p:nvSpPr>
        <p:spPr>
          <a:xfrm>
            <a:off x="505557" y="537228"/>
            <a:ext cx="6008376" cy="369332"/>
          </a:xfrm>
          <a:prstGeom prst="rect">
            <a:avLst/>
          </a:prstGeom>
        </p:spPr>
        <p:txBody>
          <a:bodyPr wrap="none">
            <a:spAutoFit/>
          </a:bodyPr>
          <a:lstStyle/>
          <a:p>
            <a:r>
              <a:rPr lang="en-GB" dirty="0">
                <a:hlinkClick r:id="rId4"/>
              </a:rPr>
              <a:t>https://www.youtube.com/watch?v=T6v47CmRA7A</a:t>
            </a:r>
            <a:endParaRPr lang="en-GB" dirty="0"/>
          </a:p>
        </p:txBody>
      </p:sp>
      <p:pic>
        <p:nvPicPr>
          <p:cNvPr id="6" name="Picture 5">
            <a:extLst>
              <a:ext uri="{FF2B5EF4-FFF2-40B4-BE49-F238E27FC236}">
                <a16:creationId xmlns:a16="http://schemas.microsoft.com/office/drawing/2014/main" id="{9E6CB2DB-202A-408B-973C-85113AAC7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5" y="1581150"/>
            <a:ext cx="12043465" cy="5057212"/>
          </a:xfrm>
          <a:prstGeom prst="rect">
            <a:avLst/>
          </a:prstGeom>
        </p:spPr>
      </p:pic>
      <p:pic>
        <p:nvPicPr>
          <p:cNvPr id="7" name="SpaceX Starlink satellite train at dusk">
            <a:hlinkClick r:id="" action="ppaction://media"/>
            <a:extLst>
              <a:ext uri="{FF2B5EF4-FFF2-40B4-BE49-F238E27FC236}">
                <a16:creationId xmlns:a16="http://schemas.microsoft.com/office/drawing/2014/main" id="{153A6514-71CC-4AD0-940E-030537830052}"/>
              </a:ext>
            </a:extLst>
          </p:cNvPr>
          <p:cNvPicPr>
            <a:picLocks noChangeAspect="1"/>
          </p:cNvPicPr>
          <p:nvPr>
            <a:videoFile r:link="rId1"/>
            <p:extLst>
              <p:ext uri="{DAA4B4D4-6D71-4841-9C94-3DE7FCFB9230}">
                <p14:media xmlns:p14="http://schemas.microsoft.com/office/powerpoint/2010/main" r:embed="rId2">
                  <p14:trim st="71450" end="122244.8515"/>
                </p14:media>
              </p:ext>
            </p:extLst>
          </p:nvPr>
        </p:nvPicPr>
        <p:blipFill>
          <a:blip r:embed="rId6"/>
          <a:stretch>
            <a:fillRect/>
          </a:stretch>
        </p:blipFill>
        <p:spPr>
          <a:xfrm>
            <a:off x="-60304" y="0"/>
            <a:ext cx="12252303" cy="6858000"/>
          </a:xfrm>
          <a:prstGeom prst="rect">
            <a:avLst/>
          </a:prstGeom>
        </p:spPr>
      </p:pic>
    </p:spTree>
    <p:extLst>
      <p:ext uri="{BB962C8B-B14F-4D97-AF65-F5344CB8AC3E}">
        <p14:creationId xmlns:p14="http://schemas.microsoft.com/office/powerpoint/2010/main" val="403359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B87A3-13C3-4264-BAB4-64E404D3E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pic>
        <p:nvPicPr>
          <p:cNvPr id="5" name="Picture 4">
            <a:extLst>
              <a:ext uri="{FF2B5EF4-FFF2-40B4-BE49-F238E27FC236}">
                <a16:creationId xmlns:a16="http://schemas.microsoft.com/office/drawing/2014/main" id="{BBA17511-5ED7-48E8-AACE-8CFBE5C9E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5442"/>
            <a:ext cx="6858000" cy="3857625"/>
          </a:xfrm>
          <a:prstGeom prst="rect">
            <a:avLst/>
          </a:prstGeom>
          <a:ln>
            <a:noFill/>
          </a:ln>
          <a:effectLst>
            <a:softEdge rad="112500"/>
          </a:effectLst>
        </p:spPr>
      </p:pic>
    </p:spTree>
    <p:extLst>
      <p:ext uri="{BB962C8B-B14F-4D97-AF65-F5344CB8AC3E}">
        <p14:creationId xmlns:p14="http://schemas.microsoft.com/office/powerpoint/2010/main" val="404328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1CEF9-709C-46B8-9CE1-EEACF3215A7C}"/>
              </a:ext>
            </a:extLst>
          </p:cNvPr>
          <p:cNvSpPr txBox="1"/>
          <p:nvPr/>
        </p:nvSpPr>
        <p:spPr>
          <a:xfrm>
            <a:off x="10635175" y="323557"/>
            <a:ext cx="312906" cy="369332"/>
          </a:xfrm>
          <a:prstGeom prst="rect">
            <a:avLst/>
          </a:prstGeom>
          <a:noFill/>
        </p:spPr>
        <p:txBody>
          <a:bodyPr wrap="none" rtlCol="0">
            <a:spAutoFit/>
          </a:bodyPr>
          <a:lstStyle/>
          <a:p>
            <a:r>
              <a:rPr lang="en-US" dirty="0"/>
              <a:t>1</a:t>
            </a:r>
            <a:endParaRPr lang="en-PK" dirty="0"/>
          </a:p>
        </p:txBody>
      </p:sp>
      <p:pic>
        <p:nvPicPr>
          <p:cNvPr id="9" name="Picture 8">
            <a:extLst>
              <a:ext uri="{FF2B5EF4-FFF2-40B4-BE49-F238E27FC236}">
                <a16:creationId xmlns:a16="http://schemas.microsoft.com/office/drawing/2014/main" id="{BDF9A5C8-84E2-4DF8-B688-6CDC4D9031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1631" y="508223"/>
            <a:ext cx="9144000" cy="60960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345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28C41-960B-42AB-8FF7-C655E8BF540F}"/>
              </a:ext>
            </a:extLst>
          </p:cNvPr>
          <p:cNvSpPr txBox="1"/>
          <p:nvPr/>
        </p:nvSpPr>
        <p:spPr>
          <a:xfrm>
            <a:off x="10649243" y="436098"/>
            <a:ext cx="281354" cy="379828"/>
          </a:xfrm>
          <a:prstGeom prst="rect">
            <a:avLst/>
          </a:prstGeom>
          <a:noFill/>
        </p:spPr>
        <p:txBody>
          <a:bodyPr wrap="square" rtlCol="0">
            <a:spAutoFit/>
          </a:bodyPr>
          <a:lstStyle/>
          <a:p>
            <a:r>
              <a:rPr lang="en-US" dirty="0"/>
              <a:t>2</a:t>
            </a:r>
            <a:endParaRPr lang="en-PK" dirty="0"/>
          </a:p>
        </p:txBody>
      </p:sp>
      <p:pic>
        <p:nvPicPr>
          <p:cNvPr id="6" name="Picture 5">
            <a:extLst>
              <a:ext uri="{FF2B5EF4-FFF2-40B4-BE49-F238E27FC236}">
                <a16:creationId xmlns:a16="http://schemas.microsoft.com/office/drawing/2014/main" id="{06B5A2EB-27BF-4847-8791-14661080ECB8}"/>
              </a:ext>
            </a:extLst>
          </p:cNvPr>
          <p:cNvPicPr>
            <a:picLocks noChangeAspect="1"/>
          </p:cNvPicPr>
          <p:nvPr/>
        </p:nvPicPr>
        <p:blipFill>
          <a:blip r:embed="rId2">
            <a:duotone>
              <a:prstClr val="black"/>
              <a:schemeClr val="tx2">
                <a:lumMod val="25000"/>
                <a:tint val="45000"/>
                <a:satMod val="400000"/>
              </a:schemeClr>
            </a:duotone>
            <a:extLst>
              <a:ext uri="{28A0092B-C50C-407E-A947-70E740481C1C}">
                <a14:useLocalDpi xmlns:a14="http://schemas.microsoft.com/office/drawing/2010/main" val="0"/>
              </a:ext>
            </a:extLst>
          </a:blip>
          <a:stretch>
            <a:fillRect/>
          </a:stretch>
        </p:blipFill>
        <p:spPr>
          <a:xfrm>
            <a:off x="7160454" y="1399736"/>
            <a:ext cx="4409205" cy="5022166"/>
          </a:xfrm>
          <a:prstGeom prst="rect">
            <a:avLst/>
          </a:prstGeom>
          <a:ln>
            <a:noFill/>
          </a:ln>
          <a:effectLst>
            <a:softEdge rad="112500"/>
          </a:effectLst>
        </p:spPr>
      </p:pic>
      <p:sp>
        <p:nvSpPr>
          <p:cNvPr id="7" name="TextBox 6">
            <a:extLst>
              <a:ext uri="{FF2B5EF4-FFF2-40B4-BE49-F238E27FC236}">
                <a16:creationId xmlns:a16="http://schemas.microsoft.com/office/drawing/2014/main" id="{653EFD63-72A3-44D3-BC60-340EBFBC6926}"/>
              </a:ext>
            </a:extLst>
          </p:cNvPr>
          <p:cNvSpPr txBox="1"/>
          <p:nvPr/>
        </p:nvSpPr>
        <p:spPr>
          <a:xfrm>
            <a:off x="478302" y="914400"/>
            <a:ext cx="5617698" cy="5632311"/>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Who is Elon musk ?</a:t>
            </a:r>
          </a:p>
          <a:p>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endParaRPr>
          </a:p>
          <a:p>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endParaRPr>
          </a:p>
          <a:p>
            <a:r>
              <a:rPr lang="en-US" sz="2000" b="1" dirty="0">
                <a:ln w="9525">
                  <a:solidFill>
                    <a:schemeClr val="bg1"/>
                  </a:solidFill>
                  <a:prstDash val="solid"/>
                </a:ln>
                <a:solidFill>
                  <a:schemeClr val="tx1"/>
                </a:solidFill>
                <a:effectLst>
                  <a:outerShdw blurRad="12700" dist="38100" dir="2700000" algn="tl" rotWithShape="0">
                    <a:schemeClr val="bg1">
                      <a:lumMod val="50000"/>
                    </a:schemeClr>
                  </a:outerShdw>
                </a:effectLst>
              </a:rPr>
              <a:t>Elon Reeve Musk is a South African-born American entrepreneur and businessman who founded X.com in 1999 (which later became PayPal), SpaceX in 2002 and Tesla Motors in 2003. ... Musk made headlines in May 2012, when SpaceX launched a rocket that would send the first commercial vehicle to the International Space Station</a:t>
            </a:r>
            <a:r>
              <a:rPr lang="en-US" sz="2000" dirty="0">
                <a:ln w="0"/>
                <a:effectLst>
                  <a:outerShdw blurRad="38100" dist="19050" dir="2700000" algn="tl" rotWithShape="0">
                    <a:schemeClr val="dk1">
                      <a:alpha val="40000"/>
                    </a:schemeClr>
                  </a:outerShdw>
                </a:effectLst>
              </a:rPr>
              <a:t>.</a:t>
            </a:r>
            <a:endParaRPr lang="en-US" sz="2000" dirty="0">
              <a:ln w="0"/>
              <a:effectLst>
                <a:outerShdw blurRad="38100" dist="19050" dir="2700000" algn="tl" rotWithShape="0">
                  <a:schemeClr val="dk1">
                    <a:alpha val="40000"/>
                  </a:schemeClr>
                </a:outerShdw>
              </a:effectLst>
              <a:latin typeface="Algerian" panose="04020705040A02060702" pitchFamily="82" charset="0"/>
            </a:endParaRPr>
          </a:p>
          <a:p>
            <a:endParaRPr lang="en-US" sz="4000" dirty="0">
              <a:ln w="0"/>
              <a:effectLst>
                <a:outerShdw blurRad="38100" dist="19050" dir="2700000" algn="tl" rotWithShape="0">
                  <a:schemeClr val="dk1">
                    <a:alpha val="40000"/>
                  </a:schemeClr>
                </a:outerShdw>
              </a:effectLst>
              <a:latin typeface="Algerian" panose="04020705040A02060702" pitchFamily="82" charset="0"/>
            </a:endParaRPr>
          </a:p>
          <a:p>
            <a:r>
              <a:rPr lang="en-US" sz="4000" dirty="0">
                <a:ln w="0"/>
                <a:effectLst>
                  <a:outerShdw blurRad="38100" dist="19050" dir="2700000" algn="tl" rotWithShape="0">
                    <a:schemeClr val="dk1">
                      <a:alpha val="40000"/>
                    </a:schemeClr>
                  </a:outerShdw>
                </a:effectLst>
                <a:latin typeface="Algerian" panose="04020705040A02060702" pitchFamily="82" charset="0"/>
              </a:rPr>
              <a:t>    </a:t>
            </a:r>
            <a:endParaRPr lang="en-PK" sz="4000" dirty="0">
              <a:ln w="0"/>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106642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13594-0E47-49EF-8FB8-5E543181BE56}"/>
              </a:ext>
            </a:extLst>
          </p:cNvPr>
          <p:cNvSpPr txBox="1"/>
          <p:nvPr/>
        </p:nvSpPr>
        <p:spPr>
          <a:xfrm>
            <a:off x="10649244" y="478301"/>
            <a:ext cx="312906" cy="369332"/>
          </a:xfrm>
          <a:prstGeom prst="rect">
            <a:avLst/>
          </a:prstGeom>
          <a:noFill/>
        </p:spPr>
        <p:txBody>
          <a:bodyPr wrap="none" rtlCol="0">
            <a:spAutoFit/>
          </a:bodyPr>
          <a:lstStyle/>
          <a:p>
            <a:r>
              <a:rPr lang="en-US" dirty="0"/>
              <a:t>3</a:t>
            </a:r>
            <a:endParaRPr lang="en-PK" dirty="0"/>
          </a:p>
        </p:txBody>
      </p:sp>
      <p:pic>
        <p:nvPicPr>
          <p:cNvPr id="4" name="Picture 3">
            <a:extLst>
              <a:ext uri="{FF2B5EF4-FFF2-40B4-BE49-F238E27FC236}">
                <a16:creationId xmlns:a16="http://schemas.microsoft.com/office/drawing/2014/main" id="{A615C87B-826A-4CF0-8867-905B7B1AD9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45688" y="1127200"/>
            <a:ext cx="8678593" cy="5304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8C6198D5-63C2-4E30-8A68-69EC913168B5}"/>
              </a:ext>
            </a:extLst>
          </p:cNvPr>
          <p:cNvSpPr txBox="1"/>
          <p:nvPr/>
        </p:nvSpPr>
        <p:spPr>
          <a:xfrm>
            <a:off x="169985" y="7737670"/>
            <a:ext cx="11430000" cy="230832"/>
          </a:xfrm>
          <a:prstGeom prst="rect">
            <a:avLst/>
          </a:prstGeom>
          <a:noFill/>
        </p:spPr>
        <p:txBody>
          <a:bodyPr wrap="square" rtlCol="0">
            <a:spAutoFit/>
          </a:bodyPr>
          <a:lstStyle/>
          <a:p>
            <a:r>
              <a:rPr lang="en-PK" sz="900">
                <a:hlinkClick r:id="rId3" tooltip="https://www.lucisphilippines.press/2018/07/elon-musk-revealed-his-plans-to.html"/>
              </a:rPr>
              <a:t>This Photo</a:t>
            </a:r>
            <a:r>
              <a:rPr lang="en-PK" sz="900"/>
              <a:t> by Unknown Author is licensed under </a:t>
            </a:r>
            <a:r>
              <a:rPr lang="en-PK" sz="900">
                <a:hlinkClick r:id="rId4" tooltip="https://creativecommons.org/licenses/by/3.0/"/>
              </a:rPr>
              <a:t>CC BY</a:t>
            </a:r>
            <a:endParaRPr lang="en-PK" sz="900"/>
          </a:p>
        </p:txBody>
      </p:sp>
      <p:sp>
        <p:nvSpPr>
          <p:cNvPr id="6" name="TextBox 5">
            <a:extLst>
              <a:ext uri="{FF2B5EF4-FFF2-40B4-BE49-F238E27FC236}">
                <a16:creationId xmlns:a16="http://schemas.microsoft.com/office/drawing/2014/main" id="{3560658C-725C-4EE5-B85E-F3A9B15D1772}"/>
              </a:ext>
            </a:extLst>
          </p:cNvPr>
          <p:cNvSpPr txBox="1"/>
          <p:nvPr/>
        </p:nvSpPr>
        <p:spPr>
          <a:xfrm>
            <a:off x="2600178" y="324413"/>
            <a:ext cx="6991643"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Algerian" panose="04020705040A02060702" pitchFamily="82" charset="0"/>
              </a:rPr>
              <a:t>Here comes million  dollar man </a:t>
            </a:r>
            <a:endParaRPr lang="en-PK" sz="2800" dirty="0">
              <a:ln w="0"/>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183860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EDECA-3C5B-45DB-91A1-0DE2A660A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169" y="1413803"/>
            <a:ext cx="4853354" cy="466344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31B9106-DE3E-4562-BF41-39DB8CBC4BCD}"/>
              </a:ext>
            </a:extLst>
          </p:cNvPr>
          <p:cNvSpPr txBox="1"/>
          <p:nvPr/>
        </p:nvSpPr>
        <p:spPr>
          <a:xfrm>
            <a:off x="10607040" y="422031"/>
            <a:ext cx="281354" cy="369332"/>
          </a:xfrm>
          <a:prstGeom prst="rect">
            <a:avLst/>
          </a:prstGeom>
          <a:noFill/>
        </p:spPr>
        <p:txBody>
          <a:bodyPr wrap="square" rtlCol="0">
            <a:spAutoFit/>
          </a:bodyPr>
          <a:lstStyle/>
          <a:p>
            <a:r>
              <a:rPr lang="en-US" dirty="0"/>
              <a:t>4</a:t>
            </a:r>
            <a:endParaRPr lang="en-PK" dirty="0"/>
          </a:p>
        </p:txBody>
      </p:sp>
      <p:sp>
        <p:nvSpPr>
          <p:cNvPr id="5" name="TextBox 4">
            <a:extLst>
              <a:ext uri="{FF2B5EF4-FFF2-40B4-BE49-F238E27FC236}">
                <a16:creationId xmlns:a16="http://schemas.microsoft.com/office/drawing/2014/main" id="{F9BC5DFF-F1EB-4384-9178-2FE5685C5356}"/>
              </a:ext>
            </a:extLst>
          </p:cNvPr>
          <p:cNvSpPr txBox="1"/>
          <p:nvPr/>
        </p:nvSpPr>
        <p:spPr>
          <a:xfrm>
            <a:off x="776069" y="1301262"/>
            <a:ext cx="4853353" cy="677108"/>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rPr>
              <a:t>What is a Satellite Constellation?</a:t>
            </a:r>
          </a:p>
          <a:p>
            <a:endParaRPr lang="en-PK" dirty="0"/>
          </a:p>
        </p:txBody>
      </p:sp>
      <p:sp>
        <p:nvSpPr>
          <p:cNvPr id="7" name="Rectangle: Rounded Corners 6">
            <a:extLst>
              <a:ext uri="{FF2B5EF4-FFF2-40B4-BE49-F238E27FC236}">
                <a16:creationId xmlns:a16="http://schemas.microsoft.com/office/drawing/2014/main" id="{85F4A09A-28FF-4959-B207-57B29E4A8422}"/>
              </a:ext>
            </a:extLst>
          </p:cNvPr>
          <p:cNvSpPr/>
          <p:nvPr/>
        </p:nvSpPr>
        <p:spPr>
          <a:xfrm>
            <a:off x="621324" y="1978370"/>
            <a:ext cx="4522763" cy="3873790"/>
          </a:xfrm>
          <a:prstGeom prst="roundRect">
            <a:avLst/>
          </a:prstGeom>
          <a:solidFill>
            <a:schemeClr val="bg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dirty="0"/>
              <a:t>A group of artificial satellites working in concert, with coordinated ground coverage, operating together under shared control.</a:t>
            </a:r>
          </a:p>
          <a:p>
            <a:pPr algn="ctr"/>
            <a:endParaRPr lang="en-PK" dirty="0">
              <a:solidFill>
                <a:schemeClr val="tx1"/>
              </a:solidFill>
            </a:endParaRPr>
          </a:p>
        </p:txBody>
      </p:sp>
    </p:spTree>
    <p:extLst>
      <p:ext uri="{BB962C8B-B14F-4D97-AF65-F5344CB8AC3E}">
        <p14:creationId xmlns:p14="http://schemas.microsoft.com/office/powerpoint/2010/main" val="118469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FF2B39-2CA1-4AEC-8882-D3D92FFFFF92}"/>
              </a:ext>
            </a:extLst>
          </p:cNvPr>
          <p:cNvSpPr txBox="1"/>
          <p:nvPr/>
        </p:nvSpPr>
        <p:spPr>
          <a:xfrm>
            <a:off x="1069145" y="709134"/>
            <a:ext cx="5401994" cy="461665"/>
          </a:xfrm>
          <a:prstGeom prst="rect">
            <a:avLst/>
          </a:prstGeom>
          <a:noFill/>
        </p:spPr>
        <p:txBody>
          <a:bodyPr wrap="square" rtlCol="0">
            <a:spAutoFit/>
          </a:bodyPr>
          <a:lstStyle/>
          <a:p>
            <a:r>
              <a:rPr lang="en-GB" sz="2400" dirty="0">
                <a:ln w="0"/>
                <a:effectLst>
                  <a:outerShdw blurRad="38100" dist="19050" dir="2700000" algn="tl" rotWithShape="0">
                    <a:schemeClr val="dk1">
                      <a:alpha val="40000"/>
                    </a:schemeClr>
                  </a:outerShdw>
                </a:effectLst>
              </a:rPr>
              <a:t>Do any such constellations exist?</a:t>
            </a:r>
          </a:p>
        </p:txBody>
      </p:sp>
      <p:sp>
        <p:nvSpPr>
          <p:cNvPr id="5" name="Rectangle 4">
            <a:extLst>
              <a:ext uri="{FF2B5EF4-FFF2-40B4-BE49-F238E27FC236}">
                <a16:creationId xmlns:a16="http://schemas.microsoft.com/office/drawing/2014/main" id="{15BFE26A-01FA-4A4C-AA51-A80C9C4BD2CC}"/>
              </a:ext>
            </a:extLst>
          </p:cNvPr>
          <p:cNvSpPr/>
          <p:nvPr/>
        </p:nvSpPr>
        <p:spPr>
          <a:xfrm>
            <a:off x="1172307" y="1716259"/>
            <a:ext cx="9847385" cy="4543864"/>
          </a:xfrm>
          <a:prstGeom prst="rect">
            <a:avLst/>
          </a:prstGeom>
          <a:solidFill>
            <a:srgbClr val="6F6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spc="50" dirty="0">
                <a:ln w="0"/>
                <a:solidFill>
                  <a:schemeClr val="bg2"/>
                </a:solidFill>
                <a:effectLst>
                  <a:innerShdw blurRad="63500" dist="50800" dir="13500000">
                    <a:srgbClr val="000000">
                      <a:alpha val="50000"/>
                    </a:srgbClr>
                  </a:innerShdw>
                </a:effectLst>
                <a:latin typeface="Arial Rounded MT Bold" panose="020F0704030504030204" pitchFamily="34" charset="0"/>
              </a:rPr>
              <a:t>The Iridium Satellite Phone System is the only provider of truly global, truly mobile satellite voice and data solutions with complete coverage of the Earth. It launched 77 satellites between 1997 &amp; 2002.with a commercial satellite phone service live in March 2001.</a:t>
            </a:r>
          </a:p>
          <a:p>
            <a:pPr lvl="3" fontAlgn="base"/>
            <a:endParaRPr lang="en-GB" b="1" spc="50" dirty="0">
              <a:ln w="0"/>
              <a:solidFill>
                <a:schemeClr val="bg2"/>
              </a:solidFill>
              <a:effectLst>
                <a:innerShdw blurRad="63500" dist="50800" dir="13500000">
                  <a:srgbClr val="000000">
                    <a:alpha val="50000"/>
                  </a:srgbClr>
                </a:innerShdw>
              </a:effectLst>
              <a:latin typeface="Arial Rounded MT Bold" panose="020F0704030504030204" pitchFamily="34" charset="0"/>
            </a:endParaRPr>
          </a:p>
          <a:p>
            <a:pPr fontAlgn="base"/>
            <a:r>
              <a:rPr lang="en-GB" sz="2000" b="1" spc="50" dirty="0">
                <a:ln w="0"/>
                <a:solidFill>
                  <a:schemeClr val="bg2"/>
                </a:solidFill>
                <a:effectLst>
                  <a:innerShdw blurRad="63500" dist="50800" dir="13500000">
                    <a:srgbClr val="000000">
                      <a:alpha val="50000"/>
                    </a:srgbClr>
                  </a:innerShdw>
                </a:effectLst>
                <a:latin typeface="Arial Rounded MT Bold" panose="020F0704030504030204" pitchFamily="34" charset="0"/>
              </a:rPr>
              <a:t>Iridium has recently replaced its existing 60 satellite constellation by sending 75 Iridium NEXT satellites into space on a SpaceX Falcon 9 rocket over 8 different launches.</a:t>
            </a:r>
          </a:p>
          <a:p>
            <a:pPr fontAlgn="base"/>
            <a:r>
              <a:rPr lang="en-GB" sz="2000" b="1" spc="50" dirty="0">
                <a:ln w="0"/>
                <a:solidFill>
                  <a:schemeClr val="bg2"/>
                </a:solidFill>
                <a:effectLst>
                  <a:innerShdw blurRad="63500" dist="50800" dir="13500000">
                    <a:srgbClr val="000000">
                      <a:alpha val="50000"/>
                    </a:srgbClr>
                  </a:innerShdw>
                </a:effectLst>
                <a:latin typeface="Arial Rounded MT Bold" panose="020F0704030504030204" pitchFamily="34" charset="0"/>
              </a:rPr>
              <a:t>On January 11</a:t>
            </a:r>
            <a:r>
              <a:rPr lang="en-GB" sz="2000" b="1" spc="50" baseline="30000" dirty="0">
                <a:ln w="0"/>
                <a:solidFill>
                  <a:schemeClr val="bg2"/>
                </a:solidFill>
                <a:effectLst>
                  <a:innerShdw blurRad="63500" dist="50800" dir="13500000">
                    <a:srgbClr val="000000">
                      <a:alpha val="50000"/>
                    </a:srgbClr>
                  </a:innerShdw>
                </a:effectLst>
                <a:latin typeface="Arial Rounded MT Bold" panose="020F0704030504030204" pitchFamily="34" charset="0"/>
              </a:rPr>
              <a:t>th</a:t>
            </a:r>
            <a:r>
              <a:rPr lang="en-GB" sz="2000" b="1" spc="50" dirty="0">
                <a:ln w="0"/>
                <a:solidFill>
                  <a:schemeClr val="bg2"/>
                </a:solidFill>
                <a:effectLst>
                  <a:innerShdw blurRad="63500" dist="50800" dir="13500000">
                    <a:srgbClr val="000000">
                      <a:alpha val="50000"/>
                    </a:srgbClr>
                  </a:innerShdw>
                </a:effectLst>
                <a:latin typeface="Arial Rounded MT Bold" panose="020F0704030504030204" pitchFamily="34" charset="0"/>
              </a:rPr>
              <a:t>, 2019 the final 10 Iridium NEXT satellites  were delivered to low earth orbit (780km, 480 miles).</a:t>
            </a:r>
          </a:p>
        </p:txBody>
      </p:sp>
    </p:spTree>
    <p:extLst>
      <p:ext uri="{BB962C8B-B14F-4D97-AF65-F5344CB8AC3E}">
        <p14:creationId xmlns:p14="http://schemas.microsoft.com/office/powerpoint/2010/main" val="428775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098339-4F74-46F3-8C4C-76C93BAEAC17}"/>
              </a:ext>
            </a:extLst>
          </p:cNvPr>
          <p:cNvSpPr/>
          <p:nvPr/>
        </p:nvSpPr>
        <p:spPr>
          <a:xfrm>
            <a:off x="2949526" y="432973"/>
            <a:ext cx="6096000" cy="954107"/>
          </a:xfrm>
          <a:prstGeom prst="rect">
            <a:avLst/>
          </a:prstGeom>
        </p:spPr>
        <p:txBody>
          <a:bodyPr>
            <a:spAutoFit/>
          </a:bodyPr>
          <a:lstStyle/>
          <a:p>
            <a:r>
              <a:rPr lang="en-GB" sz="2800" dirty="0">
                <a:ln w="0"/>
                <a:effectLst>
                  <a:outerShdw blurRad="38100" dist="19050" dir="2700000" algn="tl" rotWithShape="0">
                    <a:schemeClr val="dk1">
                      <a:alpha val="40000"/>
                    </a:schemeClr>
                  </a:outerShdw>
                </a:effectLst>
              </a:rPr>
              <a:t>Star link (satellite constellation)</a:t>
            </a:r>
            <a:br>
              <a:rPr lang="en-GB" sz="2800" dirty="0">
                <a:ln w="0"/>
                <a:effectLst>
                  <a:outerShdw blurRad="38100" dist="19050" dir="2700000" algn="tl" rotWithShape="0">
                    <a:schemeClr val="dk1">
                      <a:alpha val="40000"/>
                    </a:schemeClr>
                  </a:outerShdw>
                </a:effectLst>
              </a:rPr>
            </a:br>
            <a:endParaRPr lang="en-PK" sz="2800" dirty="0">
              <a:ln w="0"/>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F3149B9A-2699-47D7-9363-87DF2994D01B}"/>
              </a:ext>
            </a:extLst>
          </p:cNvPr>
          <p:cNvSpPr/>
          <p:nvPr/>
        </p:nvSpPr>
        <p:spPr>
          <a:xfrm>
            <a:off x="3123028" y="1561558"/>
            <a:ext cx="6288258" cy="400110"/>
          </a:xfrm>
          <a:prstGeom prst="rect">
            <a:avLst/>
          </a:prstGeom>
        </p:spPr>
        <p:txBody>
          <a:bodyPr wrap="square">
            <a:spAutoFit/>
          </a:bodyPr>
          <a:lstStyle/>
          <a:p>
            <a:r>
              <a:rPr lang="en-US" sz="2000" dirty="0">
                <a:latin typeface="arial" panose="020B0604020202020204" pitchFamily="34" charset="0"/>
              </a:rPr>
              <a:t>How many </a:t>
            </a:r>
            <a:r>
              <a:rPr lang="en-US" sz="2000" dirty="0" err="1">
                <a:latin typeface="arial" panose="020B0604020202020204" pitchFamily="34" charset="0"/>
              </a:rPr>
              <a:t>Starlink</a:t>
            </a:r>
            <a:r>
              <a:rPr lang="en-US" sz="2000" dirty="0">
                <a:latin typeface="arial" panose="020B0604020202020204" pitchFamily="34" charset="0"/>
              </a:rPr>
              <a:t> satellites are there?</a:t>
            </a:r>
            <a:endParaRPr lang="en-PK" sz="2000" dirty="0"/>
          </a:p>
        </p:txBody>
      </p:sp>
      <p:sp>
        <p:nvSpPr>
          <p:cNvPr id="4" name="Rectangle 3">
            <a:extLst>
              <a:ext uri="{FF2B5EF4-FFF2-40B4-BE49-F238E27FC236}">
                <a16:creationId xmlns:a16="http://schemas.microsoft.com/office/drawing/2014/main" id="{8ADC57B1-45E0-4626-993C-85EFBCB548C0}"/>
              </a:ext>
            </a:extLst>
          </p:cNvPr>
          <p:cNvSpPr/>
          <p:nvPr/>
        </p:nvSpPr>
        <p:spPr>
          <a:xfrm>
            <a:off x="942535" y="2668961"/>
            <a:ext cx="4023360" cy="35106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Currently </a:t>
            </a:r>
            <a:r>
              <a:rPr lang="en-US" b="1" dirty="0"/>
              <a:t>there</a:t>
            </a:r>
            <a:r>
              <a:rPr lang="en-US" dirty="0"/>
              <a:t> are 2,000 operational </a:t>
            </a:r>
            <a:r>
              <a:rPr lang="en-US" b="1" dirty="0"/>
              <a:t>satellites in</a:t>
            </a:r>
            <a:r>
              <a:rPr lang="en-US" dirty="0"/>
              <a:t> orbit around Earth, according to </a:t>
            </a:r>
            <a:r>
              <a:rPr lang="en-US" b="1" dirty="0"/>
              <a:t>the</a:t>
            </a:r>
            <a:r>
              <a:rPr lang="en-US" dirty="0"/>
              <a:t> latest figures from </a:t>
            </a:r>
            <a:r>
              <a:rPr lang="en-US" b="1" dirty="0"/>
              <a:t>the</a:t>
            </a:r>
            <a:r>
              <a:rPr lang="en-US" dirty="0"/>
              <a:t> European Space Agency, and </a:t>
            </a:r>
            <a:r>
              <a:rPr lang="en-US" b="1" dirty="0"/>
              <a:t>the</a:t>
            </a:r>
            <a:r>
              <a:rPr lang="en-US" dirty="0"/>
              <a:t> completed </a:t>
            </a:r>
            <a:r>
              <a:rPr lang="en-US" b="1" dirty="0" err="1"/>
              <a:t>Starlink</a:t>
            </a:r>
            <a:r>
              <a:rPr lang="en-US" dirty="0"/>
              <a:t> constellation will drastically add to that number.</a:t>
            </a:r>
            <a:endParaRPr lang="en-PK" dirty="0"/>
          </a:p>
        </p:txBody>
      </p:sp>
      <p:pic>
        <p:nvPicPr>
          <p:cNvPr id="1026" name="Picture 2">
            <a:extLst>
              <a:ext uri="{FF2B5EF4-FFF2-40B4-BE49-F238E27FC236}">
                <a16:creationId xmlns:a16="http://schemas.microsoft.com/office/drawing/2014/main" id="{10BE36D6-1114-44EA-BE6C-63FA910D7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755" y="2827606"/>
            <a:ext cx="5796430" cy="319336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9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4F0CFF-7385-4AF4-89D4-D0D0D83771C2}"/>
              </a:ext>
            </a:extLst>
          </p:cNvPr>
          <p:cNvSpPr/>
          <p:nvPr/>
        </p:nvSpPr>
        <p:spPr>
          <a:xfrm>
            <a:off x="925439" y="895029"/>
            <a:ext cx="5040501" cy="646331"/>
          </a:xfrm>
          <a:prstGeom prst="rect">
            <a:avLst/>
          </a:prstGeom>
        </p:spPr>
        <p:txBody>
          <a:bodyPr wrap="square">
            <a:spAutoFit/>
          </a:bodyPr>
          <a:lstStyle/>
          <a:p>
            <a:r>
              <a:rPr lang="en-US" sz="3600" dirty="0">
                <a:ln w="0"/>
                <a:effectLst>
                  <a:outerShdw blurRad="38100" dist="19050" dir="2700000" algn="tl" rotWithShape="0">
                    <a:schemeClr val="dk1">
                      <a:alpha val="40000"/>
                    </a:schemeClr>
                  </a:outerShdw>
                </a:effectLst>
                <a:latin typeface="arial" panose="020B0604020202020204" pitchFamily="34" charset="0"/>
              </a:rPr>
              <a:t>What will </a:t>
            </a:r>
            <a:r>
              <a:rPr lang="en-US" sz="3600" dirty="0" err="1">
                <a:ln w="0"/>
                <a:effectLst>
                  <a:outerShdw blurRad="38100" dist="19050" dir="2700000" algn="tl" rotWithShape="0">
                    <a:schemeClr val="dk1">
                      <a:alpha val="40000"/>
                    </a:schemeClr>
                  </a:outerShdw>
                </a:effectLst>
                <a:latin typeface="arial" panose="020B0604020202020204" pitchFamily="34" charset="0"/>
              </a:rPr>
              <a:t>Starlink</a:t>
            </a:r>
            <a:r>
              <a:rPr lang="en-US" sz="3600" dirty="0">
                <a:ln w="0"/>
                <a:effectLst>
                  <a:outerShdw blurRad="38100" dist="19050" dir="2700000" algn="tl" rotWithShape="0">
                    <a:schemeClr val="dk1">
                      <a:alpha val="40000"/>
                    </a:schemeClr>
                  </a:outerShdw>
                </a:effectLst>
                <a:latin typeface="arial" panose="020B0604020202020204" pitchFamily="34" charset="0"/>
              </a:rPr>
              <a:t> do?</a:t>
            </a:r>
            <a:endParaRPr lang="en-PK" sz="3600" dirty="0">
              <a:ln w="0"/>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91E27739-3B50-4F11-A9A8-1636005C7663}"/>
              </a:ext>
            </a:extLst>
          </p:cNvPr>
          <p:cNvSpPr/>
          <p:nvPr/>
        </p:nvSpPr>
        <p:spPr>
          <a:xfrm>
            <a:off x="623602" y="3066757"/>
            <a:ext cx="5644173" cy="1200329"/>
          </a:xfrm>
          <a:prstGeom prst="rect">
            <a:avLst/>
          </a:prstGeom>
        </p:spPr>
        <p:txBody>
          <a:bodyPr wrap="square">
            <a:spAutoFit/>
          </a:bodyPr>
          <a:lstStyle/>
          <a:p>
            <a:r>
              <a:rPr lang="en-US" b="1" dirty="0" err="1">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rPr>
              <a:t>Starlink</a:t>
            </a:r>
            <a:r>
              <a:rPr lang="en-US"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rPr>
              <a:t> could bring cheap, fast internet to remote areas, airplanes, ships, and cars, plus make international teleconferencing and online gaming nearly lag-free.</a:t>
            </a:r>
            <a:endParaRPr lang="en-PK"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20C125AF-CD43-4C5F-A1C2-E394444F2E4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7090118" y="2149498"/>
            <a:ext cx="4176444" cy="3632323"/>
          </a:xfrm>
          <a:prstGeom prst="rect">
            <a:avLst/>
          </a:prstGeom>
        </p:spPr>
      </p:pic>
    </p:spTree>
    <p:extLst>
      <p:ext uri="{BB962C8B-B14F-4D97-AF65-F5344CB8AC3E}">
        <p14:creationId xmlns:p14="http://schemas.microsoft.com/office/powerpoint/2010/main" val="414226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8EFB25-703B-4C95-8A81-9C464F8F8F4D}"/>
              </a:ext>
            </a:extLst>
          </p:cNvPr>
          <p:cNvSpPr/>
          <p:nvPr/>
        </p:nvSpPr>
        <p:spPr>
          <a:xfrm>
            <a:off x="645058" y="1359264"/>
            <a:ext cx="5251759" cy="461665"/>
          </a:xfrm>
          <a:prstGeom prst="rect">
            <a:avLst/>
          </a:prstGeom>
        </p:spPr>
        <p:txBody>
          <a:bodyPr wrap="none">
            <a:spAutoFit/>
          </a:bodyPr>
          <a:lstStyle/>
          <a:p>
            <a:r>
              <a:rPr lang="en-US" sz="2400" dirty="0">
                <a:latin typeface="arial" panose="020B0604020202020204" pitchFamily="34" charset="0"/>
              </a:rPr>
              <a:t>How much will SpaceX </a:t>
            </a:r>
            <a:r>
              <a:rPr lang="en-US" sz="2400" dirty="0" err="1">
                <a:latin typeface="arial" panose="020B0604020202020204" pitchFamily="34" charset="0"/>
              </a:rPr>
              <a:t>Starlink</a:t>
            </a:r>
            <a:r>
              <a:rPr lang="en-US" sz="2400" dirty="0">
                <a:latin typeface="arial" panose="020B0604020202020204" pitchFamily="34" charset="0"/>
              </a:rPr>
              <a:t> cost?</a:t>
            </a:r>
            <a:endParaRPr lang="en-PK" sz="2400" dirty="0"/>
          </a:p>
        </p:txBody>
      </p:sp>
      <p:sp>
        <p:nvSpPr>
          <p:cNvPr id="3" name="Rectangle 2">
            <a:extLst>
              <a:ext uri="{FF2B5EF4-FFF2-40B4-BE49-F238E27FC236}">
                <a16:creationId xmlns:a16="http://schemas.microsoft.com/office/drawing/2014/main" id="{7A80B5CF-9F81-4CB1-914B-A29087798812}"/>
              </a:ext>
            </a:extLst>
          </p:cNvPr>
          <p:cNvSpPr/>
          <p:nvPr/>
        </p:nvSpPr>
        <p:spPr>
          <a:xfrm>
            <a:off x="645058" y="2929487"/>
            <a:ext cx="6096000" cy="2677656"/>
          </a:xfrm>
          <a:prstGeom prst="rect">
            <a:avLst/>
          </a:prstGeom>
        </p:spPr>
        <p:txBody>
          <a:bodyPr>
            <a:spAutoFit/>
          </a:bodyPr>
          <a:lstStyle/>
          <a:p>
            <a:r>
              <a:rPr lang="en-US" sz="2400" b="1" dirty="0" err="1">
                <a:latin typeface="arial" panose="020B0604020202020204" pitchFamily="34" charset="0"/>
              </a:rPr>
              <a:t>Starlink</a:t>
            </a:r>
            <a:r>
              <a:rPr lang="en-US" sz="2400" b="1" dirty="0">
                <a:latin typeface="arial" panose="020B0604020202020204" pitchFamily="34" charset="0"/>
              </a:rPr>
              <a:t> is</a:t>
            </a:r>
            <a:r>
              <a:rPr lang="en-US" sz="2400" dirty="0">
                <a:latin typeface="arial" panose="020B0604020202020204" pitchFamily="34" charset="0"/>
              </a:rPr>
              <a:t> expected to </a:t>
            </a:r>
            <a:r>
              <a:rPr lang="en-US" sz="2400" b="1" dirty="0">
                <a:latin typeface="arial" panose="020B0604020202020204" pitchFamily="34" charset="0"/>
              </a:rPr>
              <a:t>cost</a:t>
            </a:r>
            <a:r>
              <a:rPr lang="en-US" sz="2400" dirty="0">
                <a:latin typeface="arial" panose="020B0604020202020204" pitchFamily="34" charset="0"/>
              </a:rPr>
              <a:t> at least $10 billion to develop. The company says </a:t>
            </a:r>
            <a:r>
              <a:rPr lang="en-US" sz="2400" b="1" dirty="0">
                <a:latin typeface="arial" panose="020B0604020202020204" pitchFamily="34" charset="0"/>
              </a:rPr>
              <a:t>it's</a:t>
            </a:r>
            <a:r>
              <a:rPr lang="en-US" sz="2400" dirty="0">
                <a:latin typeface="arial" panose="020B0604020202020204" pitchFamily="34" charset="0"/>
              </a:rPr>
              <a:t> currently on strong financial footing. But </a:t>
            </a:r>
            <a:r>
              <a:rPr lang="en-US" sz="2400" b="1" dirty="0">
                <a:latin typeface="arial" panose="020B0604020202020204" pitchFamily="34" charset="0"/>
              </a:rPr>
              <a:t>SpaceX is</a:t>
            </a:r>
            <a:r>
              <a:rPr lang="en-US" sz="2400" dirty="0">
                <a:latin typeface="arial" panose="020B0604020202020204" pitchFamily="34" charset="0"/>
              </a:rPr>
              <a:t> privately held, so there isn't a lot of information out there about how money moves through the company</a:t>
            </a:r>
            <a:endParaRPr lang="en-PK" sz="2400" dirty="0"/>
          </a:p>
        </p:txBody>
      </p:sp>
      <p:pic>
        <p:nvPicPr>
          <p:cNvPr id="5" name="Picture 4">
            <a:extLst>
              <a:ext uri="{FF2B5EF4-FFF2-40B4-BE49-F238E27FC236}">
                <a16:creationId xmlns:a16="http://schemas.microsoft.com/office/drawing/2014/main" id="{3A53EFD7-16D3-498C-BEBE-6F6744DE3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951" y="2929486"/>
            <a:ext cx="5303520" cy="2677655"/>
          </a:xfrm>
          <a:prstGeom prst="rect">
            <a:avLst/>
          </a:prstGeom>
        </p:spPr>
      </p:pic>
    </p:spTree>
    <p:extLst>
      <p:ext uri="{BB962C8B-B14F-4D97-AF65-F5344CB8AC3E}">
        <p14:creationId xmlns:p14="http://schemas.microsoft.com/office/powerpoint/2010/main" val="2072843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265</TotalTime>
  <Words>622</Words>
  <Application>Microsoft Office PowerPoint</Application>
  <PresentationFormat>Widescreen</PresentationFormat>
  <Paragraphs>45</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Arial</vt:lpstr>
      <vt:lpstr>Arial Rounded MT Bold</vt:lpstr>
      <vt:lpstr>Century Gothic</vt:lpstr>
      <vt:lpstr>Georgia</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tahawar ihsan</dc:creator>
  <cp:lastModifiedBy>tahawar ihsan</cp:lastModifiedBy>
  <cp:revision>15</cp:revision>
  <dcterms:created xsi:type="dcterms:W3CDTF">2019-11-26T14:06:49Z</dcterms:created>
  <dcterms:modified xsi:type="dcterms:W3CDTF">2019-11-28T20:01:43Z</dcterms:modified>
</cp:coreProperties>
</file>